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9" r:id="rId5"/>
    <p:sldId id="278" r:id="rId6"/>
    <p:sldId id="271" r:id="rId7"/>
    <p:sldId id="259" r:id="rId8"/>
    <p:sldId id="261" r:id="rId9"/>
    <p:sldId id="272" r:id="rId10"/>
    <p:sldId id="280" r:id="rId11"/>
    <p:sldId id="281" r:id="rId12"/>
    <p:sldId id="282" r:id="rId13"/>
    <p:sldId id="283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002060"/>
                </a:solidFill>
                <a:latin typeface="Algerian" pitchFamily="82" charset="0"/>
              </a:rPr>
              <a:t>Oedogonium</a:t>
            </a:r>
            <a:r>
              <a:rPr lang="en-US" sz="6000" b="1" dirty="0" smtClean="0">
                <a:solidFill>
                  <a:srgbClr val="002060"/>
                </a:solidFill>
                <a:latin typeface="Algerian" pitchFamily="82" charset="0"/>
              </a:rPr>
              <a:t>:</a:t>
            </a:r>
            <a:r>
              <a:rPr lang="en-US" sz="5400" b="1" dirty="0" smtClean="0">
                <a:solidFill>
                  <a:srgbClr val="C00000"/>
                </a:solidFill>
                <a:latin typeface="Algerian" pitchFamily="82" charset="0"/>
              </a:rPr>
              <a:t/>
            </a:r>
            <a:br>
              <a:rPr lang="en-US" sz="5400" b="1" dirty="0" smtClean="0">
                <a:solidFill>
                  <a:srgbClr val="C00000"/>
                </a:solidFill>
                <a:latin typeface="Algerian" pitchFamily="82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Algerian" pitchFamily="82" charset="0"/>
              </a:rPr>
              <a:t>Reproduction II</a:t>
            </a:r>
            <a:endParaRPr lang="en-US" sz="5400" dirty="0" smtClean="0">
              <a:solidFill>
                <a:srgbClr val="C00000"/>
              </a:solidFill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0" y="5943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lgerian" pitchFamily="82" charset="0"/>
              </a:rPr>
              <a:t>Dr. </a:t>
            </a:r>
            <a:r>
              <a:rPr lang="en-US" sz="2400" dirty="0" err="1" smtClean="0">
                <a:solidFill>
                  <a:srgbClr val="002060"/>
                </a:solidFill>
                <a:latin typeface="Algerian" pitchFamily="82" charset="0"/>
              </a:rPr>
              <a:t>Jahid</a:t>
            </a:r>
            <a:r>
              <a:rPr lang="en-US" sz="2400" dirty="0" smtClean="0">
                <a:solidFill>
                  <a:srgbClr val="002060"/>
                </a:solidFill>
                <a:latin typeface="Algerian" pitchFamily="82" charset="0"/>
              </a:rPr>
              <a:t> Ali </a:t>
            </a:r>
            <a:r>
              <a:rPr lang="en-US" sz="2400" dirty="0" err="1" smtClean="0">
                <a:solidFill>
                  <a:srgbClr val="002060"/>
                </a:solidFill>
                <a:latin typeface="Algerian" pitchFamily="82" charset="0"/>
              </a:rPr>
              <a:t>Malik</a:t>
            </a:r>
            <a:endParaRPr lang="en-US" sz="2400" dirty="0">
              <a:solidFill>
                <a:srgbClr val="00206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Sex Organs in </a:t>
            </a:r>
            <a:r>
              <a:rPr lang="en-US" sz="2800" b="1" dirty="0" err="1" smtClean="0">
                <a:solidFill>
                  <a:srgbClr val="FF0000"/>
                </a:solidFill>
              </a:rPr>
              <a:t>Macrandrous</a:t>
            </a:r>
            <a:r>
              <a:rPr lang="en-US" sz="2800" b="1" dirty="0" smtClean="0">
                <a:solidFill>
                  <a:srgbClr val="FF0000"/>
                </a:solidFill>
              </a:rPr>
              <a:t> species</a:t>
            </a:r>
          </a:p>
          <a:p>
            <a:r>
              <a:rPr lang="en-US" sz="2400" dirty="0" smtClean="0"/>
              <a:t>The </a:t>
            </a:r>
            <a:r>
              <a:rPr lang="en-US" sz="2400" dirty="0" err="1" smtClean="0"/>
              <a:t>macrandrous</a:t>
            </a:r>
            <a:r>
              <a:rPr lang="en-US" sz="2400" dirty="0" smtClean="0"/>
              <a:t> species may be </a:t>
            </a:r>
            <a:r>
              <a:rPr lang="en-US" sz="2400" dirty="0" err="1" smtClean="0"/>
              <a:t>monoecious</a:t>
            </a:r>
            <a:r>
              <a:rPr lang="en-US" sz="2400" dirty="0" smtClean="0"/>
              <a:t> or </a:t>
            </a:r>
            <a:r>
              <a:rPr lang="en-US" sz="2400" dirty="0" err="1" smtClean="0"/>
              <a:t>dioecious</a:t>
            </a:r>
            <a:r>
              <a:rPr lang="en-US" sz="2400" dirty="0" smtClean="0"/>
              <a:t>.</a:t>
            </a:r>
          </a:p>
          <a:p>
            <a:r>
              <a:rPr lang="en-US" sz="2800" b="1" u="sng" dirty="0" smtClean="0">
                <a:solidFill>
                  <a:srgbClr val="002060"/>
                </a:solidFill>
              </a:rPr>
              <a:t>Antheridia:-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In </a:t>
            </a:r>
            <a:r>
              <a:rPr lang="en-US" sz="2400" dirty="0" err="1" smtClean="0"/>
              <a:t>macrandrous</a:t>
            </a:r>
            <a:r>
              <a:rPr lang="en-US" sz="2400" dirty="0" smtClean="0"/>
              <a:t> species the antheridia are borne terminal or intercalary in position.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A cap cell starts behaving as </a:t>
            </a:r>
            <a:r>
              <a:rPr lang="en-US" sz="2400" dirty="0" err="1" smtClean="0"/>
              <a:t>antheridial</a:t>
            </a:r>
            <a:r>
              <a:rPr lang="en-US" sz="2400" dirty="0" smtClean="0"/>
              <a:t> mother cell.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It divides </a:t>
            </a:r>
            <a:r>
              <a:rPr lang="en-US" sz="2400" dirty="0" err="1" smtClean="0"/>
              <a:t>vegetatively</a:t>
            </a:r>
            <a:r>
              <a:rPr lang="en-US" sz="2400" dirty="0" smtClean="0"/>
              <a:t> into two unequal cells.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The upper much smaller cell becomes </a:t>
            </a:r>
            <a:r>
              <a:rPr lang="en-US" sz="2400" dirty="0" err="1" smtClean="0"/>
              <a:t>antheridial</a:t>
            </a:r>
            <a:r>
              <a:rPr lang="en-US" sz="2400" dirty="0" smtClean="0"/>
              <a:t> cell and lower larger cell becomes sister cell.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The sister cell again divides by unequal division forming upper </a:t>
            </a:r>
            <a:r>
              <a:rPr lang="en-US" sz="2400" dirty="0" err="1" smtClean="0"/>
              <a:t>antheridial</a:t>
            </a:r>
            <a:r>
              <a:rPr lang="en-US" sz="2400" dirty="0" smtClean="0"/>
              <a:t> cell and lower sister cell.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The process continues till a row of </a:t>
            </a:r>
            <a:r>
              <a:rPr lang="en-US" sz="2400" dirty="0" err="1" smtClean="0"/>
              <a:t>antheridial</a:t>
            </a:r>
            <a:r>
              <a:rPr lang="en-US" sz="2400" dirty="0" smtClean="0"/>
              <a:t> cells is formed.</a:t>
            </a:r>
            <a:endParaRPr lang="en-US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/>
              <a:t>The protoplasm of </a:t>
            </a:r>
            <a:r>
              <a:rPr lang="en-US" sz="2800" dirty="0" err="1" smtClean="0"/>
              <a:t>antheridial</a:t>
            </a:r>
            <a:r>
              <a:rPr lang="en-US" sz="2800" dirty="0" smtClean="0"/>
              <a:t> cell usually divides by transverse or vertical wall to form two </a:t>
            </a:r>
            <a:r>
              <a:rPr lang="en-US" sz="2800" dirty="0" err="1" smtClean="0"/>
              <a:t>uninucleate</a:t>
            </a:r>
            <a:r>
              <a:rPr lang="en-US" sz="2800" dirty="0" smtClean="0"/>
              <a:t> daughter protoplasts. 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/>
              <a:t>Each protoplast metamorphoses into a spermatozoid (</a:t>
            </a:r>
            <a:r>
              <a:rPr lang="en-US" sz="2800" dirty="0" err="1" smtClean="0"/>
              <a:t>antherozoid</a:t>
            </a:r>
            <a:r>
              <a:rPr lang="en-US" sz="2800" dirty="0" smtClean="0"/>
              <a:t>).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Each spermatozoid is small spherical body with a ring of short flagella (about 30) attached to its </a:t>
            </a:r>
            <a:r>
              <a:rPr lang="en-US" sz="2800" dirty="0" err="1" smtClean="0"/>
              <a:t>colourless</a:t>
            </a:r>
            <a:r>
              <a:rPr lang="en-US" sz="2800" dirty="0" smtClean="0"/>
              <a:t>, beak like anterior end. It is pale or yellow in </a:t>
            </a:r>
            <a:r>
              <a:rPr lang="en-US" sz="2800" dirty="0" err="1" smtClean="0"/>
              <a:t>colour</a:t>
            </a:r>
            <a:r>
              <a:rPr lang="en-US" sz="28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The liberated spermatozoids swim freely in water and finally reach the </a:t>
            </a:r>
            <a:r>
              <a:rPr lang="en-US" sz="2800" dirty="0" err="1" smtClean="0"/>
              <a:t>oogonia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Botany\Botany presentations\Biodiversity\Algae\Nostoc\5.PNG"/>
          <p:cNvPicPr>
            <a:picLocks noChangeAspect="1" noChangeArrowheads="1"/>
          </p:cNvPicPr>
          <p:nvPr/>
        </p:nvPicPr>
        <p:blipFill>
          <a:blip r:embed="rId2"/>
          <a:srcRect l="1740"/>
          <a:stretch>
            <a:fillRect/>
          </a:stretch>
        </p:blipFill>
        <p:spPr bwMode="auto">
          <a:xfrm>
            <a:off x="1600200" y="0"/>
            <a:ext cx="5742068" cy="68455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Oogonium:-</a:t>
            </a:r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oogonium</a:t>
            </a:r>
            <a:r>
              <a:rPr lang="en-US" sz="2800" dirty="0" smtClean="0"/>
              <a:t> may develop terminal or intercalary in position. </a:t>
            </a:r>
          </a:p>
          <a:p>
            <a:r>
              <a:rPr lang="en-US" sz="2800" dirty="0" smtClean="0"/>
              <a:t>It develops from an actively growing cap cell, called the </a:t>
            </a:r>
            <a:r>
              <a:rPr lang="en-US" sz="2800" dirty="0" err="1" smtClean="0"/>
              <a:t>oogonial</a:t>
            </a:r>
            <a:r>
              <a:rPr lang="en-US" sz="2800" dirty="0" smtClean="0"/>
              <a:t> mother cell. </a:t>
            </a:r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oogonial</a:t>
            </a:r>
            <a:r>
              <a:rPr lang="en-US" sz="2800" dirty="0" smtClean="0"/>
              <a:t> mother cell divides transversely into an upper cap cell and a lower basal cell. </a:t>
            </a:r>
          </a:p>
          <a:p>
            <a:r>
              <a:rPr lang="en-US" sz="2800" dirty="0" smtClean="0"/>
              <a:t>The up per cap cell is rich in cytoplasm and becomes large, spherical or ellipsoidal.</a:t>
            </a:r>
          </a:p>
          <a:p>
            <a:r>
              <a:rPr lang="en-US" sz="2800" dirty="0" smtClean="0"/>
              <a:t>It differentiates into an </a:t>
            </a:r>
            <a:r>
              <a:rPr lang="en-US" sz="2800" dirty="0" err="1" smtClean="0"/>
              <a:t>oogonium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The lower basal cell becomes supporting cell (or </a:t>
            </a:r>
            <a:r>
              <a:rPr lang="en-US" sz="2800" dirty="0" err="1" smtClean="0"/>
              <a:t>suffultory</a:t>
            </a:r>
            <a:r>
              <a:rPr lang="en-US" sz="2800" dirty="0" smtClean="0"/>
              <a:t> cell).</a:t>
            </a:r>
          </a:p>
          <a:p>
            <a:r>
              <a:rPr lang="en-US" sz="2800" dirty="0" smtClean="0"/>
              <a:t>The protoplasm of </a:t>
            </a:r>
            <a:r>
              <a:rPr lang="en-US" sz="2800" dirty="0" err="1" smtClean="0"/>
              <a:t>oogonium</a:t>
            </a:r>
            <a:r>
              <a:rPr lang="en-US" sz="2800" dirty="0" smtClean="0"/>
              <a:t> is trans-formed into an egg (or </a:t>
            </a:r>
            <a:r>
              <a:rPr lang="en-US" sz="2800" dirty="0" err="1" smtClean="0"/>
              <a:t>oosphere</a:t>
            </a:r>
            <a:r>
              <a:rPr lang="en-US" sz="2800" dirty="0" smtClean="0"/>
              <a:t>)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6296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b="1" dirty="0" smtClean="0">
                <a:solidFill>
                  <a:srgbClr val="C00000"/>
                </a:solidFill>
              </a:rPr>
              <a:t>SEX ORGANS IN NANNANDROUS SPECIES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38200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Oogonium:</a:t>
            </a:r>
          </a:p>
          <a:p>
            <a:r>
              <a:rPr lang="en-US" sz="2800" b="1" dirty="0" err="1" smtClean="0">
                <a:solidFill>
                  <a:srgbClr val="002060"/>
                </a:solidFill>
              </a:rPr>
              <a:t>Androsporangia</a:t>
            </a:r>
            <a:r>
              <a:rPr lang="en-US" sz="2800" b="1" dirty="0" smtClean="0">
                <a:solidFill>
                  <a:srgbClr val="002060"/>
                </a:solidFill>
              </a:rPr>
              <a:t>:</a:t>
            </a:r>
          </a:p>
          <a:p>
            <a:r>
              <a:rPr lang="en-US" sz="2800" dirty="0" smtClean="0"/>
              <a:t>They are produced by repeated transverse divisions of an ordinary vegetative cell.</a:t>
            </a:r>
          </a:p>
          <a:p>
            <a:r>
              <a:rPr lang="en-US" sz="2800" dirty="0" smtClean="0"/>
              <a:t>The protoplasm of </a:t>
            </a:r>
            <a:r>
              <a:rPr lang="en-US" sz="2800" dirty="0" err="1" smtClean="0"/>
              <a:t>androsporangium</a:t>
            </a:r>
            <a:r>
              <a:rPr lang="en-US" sz="2800" dirty="0" smtClean="0"/>
              <a:t> metamorphoses into single </a:t>
            </a:r>
            <a:r>
              <a:rPr lang="en-US" sz="2800" dirty="0" err="1" smtClean="0"/>
              <a:t>androspore</a:t>
            </a:r>
            <a:r>
              <a:rPr lang="en-US" sz="2800" dirty="0" smtClean="0"/>
              <a:t>.</a:t>
            </a:r>
          </a:p>
          <a:p>
            <a:r>
              <a:rPr lang="en-US" sz="2800" b="1" dirty="0" err="1" smtClean="0">
                <a:solidFill>
                  <a:srgbClr val="002060"/>
                </a:solidFill>
              </a:rPr>
              <a:t>Androspore</a:t>
            </a:r>
            <a:r>
              <a:rPr lang="en-US" sz="2800" b="1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androspore</a:t>
            </a:r>
            <a:r>
              <a:rPr lang="en-US" sz="2800" dirty="0" smtClean="0"/>
              <a:t> resembles zoospore in structure.</a:t>
            </a:r>
          </a:p>
          <a:p>
            <a:r>
              <a:rPr lang="en-US" sz="2800" dirty="0" smtClean="0"/>
              <a:t>Each </a:t>
            </a:r>
            <a:r>
              <a:rPr lang="en-US" sz="2800" dirty="0" err="1" smtClean="0"/>
              <a:t>androspore</a:t>
            </a:r>
            <a:r>
              <a:rPr lang="en-US" sz="2800" dirty="0" smtClean="0"/>
              <a:t> is small, spherical, </a:t>
            </a:r>
            <a:r>
              <a:rPr lang="en-US" sz="2800" dirty="0" err="1" smtClean="0"/>
              <a:t>flagcllated</a:t>
            </a:r>
            <a:r>
              <a:rPr lang="en-US" sz="2800" dirty="0" smtClean="0"/>
              <a:t> motile structure which is yellow in </a:t>
            </a:r>
            <a:r>
              <a:rPr lang="en-US" sz="2800" dirty="0" err="1" smtClean="0"/>
              <a:t>colour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Each </a:t>
            </a:r>
            <a:r>
              <a:rPr lang="en-US" sz="2800" dirty="0" err="1" smtClean="0"/>
              <a:t>androspore</a:t>
            </a:r>
            <a:r>
              <a:rPr lang="en-US" sz="2800" dirty="0" smtClean="0"/>
              <a:t> </a:t>
            </a:r>
            <a:r>
              <a:rPr lang="en-US" sz="2800" dirty="0" err="1" smtClean="0"/>
              <a:t>sceretes</a:t>
            </a:r>
            <a:r>
              <a:rPr lang="en-US" sz="2800" dirty="0" smtClean="0"/>
              <a:t> its own cell wall and germinates to produce a small filament called </a:t>
            </a:r>
            <a:r>
              <a:rPr lang="en-US" sz="2800" dirty="0" err="1" smtClean="0"/>
              <a:t>nannandrium</a:t>
            </a:r>
            <a:r>
              <a:rPr lang="en-US" sz="2800" dirty="0" smtClean="0"/>
              <a:t> or dwarf male 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endParaRPr lang="en-US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Botany\Botany presentations\Biodiversity\Algae\Nostoc\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0"/>
            <a:ext cx="4927949" cy="67875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 smtClean="0">
                <a:solidFill>
                  <a:srgbClr val="C00000"/>
                </a:solidFill>
              </a:rPr>
              <a:t>Nannandrium</a:t>
            </a:r>
            <a:r>
              <a:rPr lang="en-US" sz="2800" dirty="0" smtClean="0">
                <a:solidFill>
                  <a:srgbClr val="C00000"/>
                </a:solidFill>
              </a:rPr>
              <a:t> (or dwarf male)</a:t>
            </a:r>
            <a:r>
              <a:rPr lang="en-US" sz="2400" dirty="0" smtClean="0">
                <a:solidFill>
                  <a:srgbClr val="002060"/>
                </a:solidFill>
              </a:rPr>
              <a:t> ; Each </a:t>
            </a:r>
            <a:r>
              <a:rPr lang="en-US" sz="2400" dirty="0" err="1" smtClean="0">
                <a:solidFill>
                  <a:srgbClr val="002060"/>
                </a:solidFill>
              </a:rPr>
              <a:t>nannandrium</a:t>
            </a:r>
            <a:r>
              <a:rPr lang="en-US" sz="2400" dirty="0" smtClean="0">
                <a:solidFill>
                  <a:srgbClr val="002060"/>
                </a:solidFill>
              </a:rPr>
              <a:t> is a small few celled filament produced by the germination of </a:t>
            </a:r>
            <a:r>
              <a:rPr lang="en-US" sz="2400" dirty="0" err="1" smtClean="0">
                <a:solidFill>
                  <a:srgbClr val="002060"/>
                </a:solidFill>
              </a:rPr>
              <a:t>androspore</a:t>
            </a:r>
            <a:r>
              <a:rPr lang="en-US" sz="2400" dirty="0" smtClean="0">
                <a:solidFill>
                  <a:srgbClr val="002060"/>
                </a:solidFill>
              </a:rPr>
              <a:t> on the wall of </a:t>
            </a:r>
            <a:r>
              <a:rPr lang="en-US" sz="2400" dirty="0" err="1" smtClean="0">
                <a:solidFill>
                  <a:srgbClr val="002060"/>
                </a:solidFill>
              </a:rPr>
              <a:t>oogonium</a:t>
            </a:r>
            <a:r>
              <a:rPr lang="en-US" sz="2400" dirty="0" smtClean="0">
                <a:solidFill>
                  <a:srgbClr val="002060"/>
                </a:solidFill>
              </a:rPr>
              <a:t> or supporting cell.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It has a basal long, sterile stalk cell which has a hold fast to gel itself attached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There are 1-2 small cells at the apex of basal stalk cell in a </a:t>
            </a:r>
            <a:r>
              <a:rPr lang="en-US" sz="2400" dirty="0" err="1" smtClean="0">
                <a:solidFill>
                  <a:srgbClr val="002060"/>
                </a:solidFill>
              </a:rPr>
              <a:t>nannandrium</a:t>
            </a:r>
            <a:r>
              <a:rPr lang="en-US" sz="2400" dirty="0" smtClean="0">
                <a:solidFill>
                  <a:srgbClr val="002060"/>
                </a:solidFill>
              </a:rPr>
              <a:t> which behave as antheridia.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Each </a:t>
            </a:r>
            <a:r>
              <a:rPr lang="en-US" sz="2400" dirty="0" err="1" smtClean="0">
                <a:solidFill>
                  <a:srgbClr val="002060"/>
                </a:solidFill>
              </a:rPr>
              <a:t>antheridium</a:t>
            </a:r>
            <a:r>
              <a:rPr lang="en-US" sz="2400" dirty="0" smtClean="0">
                <a:solidFill>
                  <a:srgbClr val="002060"/>
                </a:solidFill>
              </a:rPr>
              <a:t> produces one or two </a:t>
            </a:r>
            <a:r>
              <a:rPr lang="en-US" sz="2400" dirty="0" err="1" smtClean="0">
                <a:solidFill>
                  <a:srgbClr val="002060"/>
                </a:solidFill>
              </a:rPr>
              <a:t>antherozoids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They are liberated either by disorganization of </a:t>
            </a:r>
            <a:r>
              <a:rPr lang="en-US" sz="2400" dirty="0" err="1" smtClean="0">
                <a:solidFill>
                  <a:srgbClr val="002060"/>
                </a:solidFill>
              </a:rPr>
              <a:t>antheridial</a:t>
            </a:r>
            <a:r>
              <a:rPr lang="en-US" sz="2400" dirty="0" smtClean="0">
                <a:solidFill>
                  <a:srgbClr val="002060"/>
                </a:solidFill>
              </a:rPr>
              <a:t> cell or by a lid.</a:t>
            </a:r>
          </a:p>
          <a:p>
            <a:pPr>
              <a:lnSpc>
                <a:spcPct val="150000"/>
              </a:lnSpc>
            </a:pPr>
            <a:endParaRPr 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2357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FERTILIZATION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620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mature </a:t>
            </a:r>
            <a:r>
              <a:rPr lang="en-US" sz="2400" dirty="0" err="1" smtClean="0"/>
              <a:t>oogonium</a:t>
            </a:r>
            <a:r>
              <a:rPr lang="en-US" sz="2400" dirty="0" smtClean="0"/>
              <a:t> secretes a drop of mucilage through the slit or aperture at its distal end on one side, which attracts the </a:t>
            </a:r>
            <a:r>
              <a:rPr lang="en-US" sz="2400" dirty="0" err="1" smtClean="0"/>
              <a:t>antherozoids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The spermatozoid penetrates the egg membrane through the receptive spot. </a:t>
            </a:r>
          </a:p>
          <a:p>
            <a:r>
              <a:rPr lang="en-US" sz="2400" dirty="0" smtClean="0"/>
              <a:t>The male and female nuclei fuse with each other forming a diploid nucleus.</a:t>
            </a:r>
          </a:p>
          <a:p>
            <a:r>
              <a:rPr lang="en-US" sz="2400" dirty="0" smtClean="0"/>
              <a:t>The fertilized egg or zygote secretes a thick layer around it.</a:t>
            </a:r>
          </a:p>
          <a:p>
            <a:r>
              <a:rPr lang="en-US" sz="2400" dirty="0" err="1" smtClean="0"/>
              <a:t>Thc</a:t>
            </a:r>
            <a:r>
              <a:rPr lang="en-US" sz="2400" dirty="0" smtClean="0"/>
              <a:t> outer wall layer may be smooth, reticulate or pitted. </a:t>
            </a:r>
          </a:p>
          <a:p>
            <a:r>
              <a:rPr lang="en-US" sz="2400" dirty="0" smtClean="0"/>
              <a:t>The </a:t>
            </a:r>
            <a:r>
              <a:rPr lang="en-US" sz="2400" dirty="0" err="1" smtClean="0"/>
              <a:t>oospore</a:t>
            </a:r>
            <a:r>
              <a:rPr lang="en-US" sz="2400" dirty="0" smtClean="0"/>
              <a:t> turns red due to accumulation of reddish oil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Botany\Botany presentations\Biodiversity\Algae\Nostoc\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152400"/>
            <a:ext cx="8084200" cy="55638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667000" y="60198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002060"/>
                </a:solidFill>
              </a:rPr>
              <a:t>Fertilisation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GERMINATION OF ZYGOTE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The </a:t>
            </a:r>
            <a:r>
              <a:rPr lang="en-US" sz="2800" dirty="0" err="1" smtClean="0"/>
              <a:t>zygotc</a:t>
            </a:r>
            <a:r>
              <a:rPr lang="en-US" sz="2800" dirty="0" smtClean="0"/>
              <a:t> librates by the decay of </a:t>
            </a:r>
            <a:r>
              <a:rPr lang="en-US" sz="2800" dirty="0" err="1" smtClean="0"/>
              <a:t>oogonial</a:t>
            </a:r>
            <a:r>
              <a:rPr lang="en-US" sz="2800" dirty="0" smtClean="0"/>
              <a:t> wall and sinks to the bottom of pond.</a:t>
            </a:r>
          </a:p>
          <a:p>
            <a:r>
              <a:rPr lang="en-US" sz="2800" dirty="0" smtClean="0"/>
              <a:t>It may undergo a period of rest.</a:t>
            </a:r>
          </a:p>
          <a:p>
            <a:r>
              <a:rPr lang="en-US" sz="2800" dirty="0" smtClean="0"/>
              <a:t>The diploid nucleus divides by meiosis before germination.</a:t>
            </a:r>
          </a:p>
          <a:p>
            <a:r>
              <a:rPr lang="en-US" sz="2800" dirty="0" smtClean="0"/>
              <a:t>The protoplast loses its red </a:t>
            </a:r>
            <a:r>
              <a:rPr lang="en-US" sz="2800" dirty="0" err="1" smtClean="0"/>
              <a:t>colour</a:t>
            </a:r>
            <a:r>
              <a:rPr lang="en-US" sz="2800" dirty="0" smtClean="0"/>
              <a:t> and turns green.</a:t>
            </a:r>
          </a:p>
          <a:p>
            <a:r>
              <a:rPr lang="en-US" sz="2800" dirty="0" smtClean="0"/>
              <a:t>It is followed by protoplasmic cleavage which results in the formation of four </a:t>
            </a:r>
            <a:r>
              <a:rPr lang="en-US" sz="2800" dirty="0" err="1" smtClean="0"/>
              <a:t>uninucleate</a:t>
            </a:r>
            <a:r>
              <a:rPr lang="en-US" sz="2800" dirty="0" smtClean="0"/>
              <a:t> haploid protoplasmic pieces. These pieces migrate into a delicate mucilaginous vesicle where they differentiate into </a:t>
            </a:r>
            <a:r>
              <a:rPr lang="en-US" sz="2800" dirty="0" err="1" smtClean="0"/>
              <a:t>multiflagellate</a:t>
            </a:r>
            <a:r>
              <a:rPr lang="en-US" sz="2800" dirty="0" smtClean="0"/>
              <a:t>  </a:t>
            </a:r>
            <a:r>
              <a:rPr lang="en-US" sz="2800" dirty="0" err="1" smtClean="0"/>
              <a:t>zoomeiospores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 zoospores liberate by disintegration of vesicle, swim in water and</a:t>
            </a:r>
          </a:p>
          <a:p>
            <a:r>
              <a:rPr lang="en-US" sz="2800" dirty="0" smtClean="0"/>
              <a:t>germinate to produce vegetative filaments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Botany\Botany presentations\Biodiversity\Algae\Nostoc\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0"/>
            <a:ext cx="8399080" cy="585747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86000" y="62484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 smtClean="0"/>
              <a:t>Stages in germination of zygote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Botany\Botany presentations\Biodiversity\Algae\Nostoc\7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284" y="609600"/>
            <a:ext cx="8540294" cy="5257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90800" y="6248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mtClean="0"/>
              <a:t>stst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242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  <a:latin typeface="Blackadder ITC" pitchFamily="82" charset="0"/>
              </a:rPr>
              <a:t>Thank You</a:t>
            </a:r>
            <a:endParaRPr lang="en-US" sz="8000" b="1" dirty="0">
              <a:solidFill>
                <a:srgbClr val="C0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473</TotalTime>
  <Words>623</Words>
  <Application>Microsoft Office PowerPoint</Application>
  <PresentationFormat>On-screen Show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Oedogonium: Reproduction II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Control or Regulation of Cell Cycle</dc:title>
  <dc:creator>HP</dc:creator>
  <cp:lastModifiedBy>HP</cp:lastModifiedBy>
  <cp:revision>112</cp:revision>
  <dcterms:created xsi:type="dcterms:W3CDTF">2006-08-16T00:00:00Z</dcterms:created>
  <dcterms:modified xsi:type="dcterms:W3CDTF">2020-12-29T08:28:13Z</dcterms:modified>
</cp:coreProperties>
</file>